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0" r:id="rId2"/>
  </p:sldIdLst>
  <p:sldSz cx="9906000" cy="6858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33CC33"/>
    <a:srgbClr val="FFFFCC"/>
    <a:srgbClr val="DEE7D1"/>
    <a:srgbClr val="4A7EBB"/>
    <a:srgbClr val="D0D8E8"/>
    <a:srgbClr val="008000"/>
    <a:srgbClr val="E9EDF4"/>
    <a:srgbClr val="FF99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0" autoAdjust="0"/>
    <p:restoredTop sz="94660"/>
  </p:normalViewPr>
  <p:slideViewPr>
    <p:cSldViewPr>
      <p:cViewPr varScale="1">
        <p:scale>
          <a:sx n="122" d="100"/>
          <a:sy n="122" d="100"/>
        </p:scale>
        <p:origin x="120" y="90"/>
      </p:cViewPr>
      <p:guideLst>
        <p:guide orient="horz" pos="2160"/>
        <p:guide pos="312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5" y="1"/>
            <a:ext cx="2919413" cy="495459"/>
          </a:xfrm>
          <a:prstGeom prst="rect">
            <a:avLst/>
          </a:prstGeom>
        </p:spPr>
        <p:txBody>
          <a:bodyPr vert="horz" lIns="91084" tIns="45547" rIns="91084" bIns="45547" rtlCol="0"/>
          <a:lstStyle>
            <a:lvl1pPr algn="l">
              <a:defRPr sz="1100"/>
            </a:lvl1pPr>
          </a:lstStyle>
          <a:p>
            <a:r>
              <a:rPr kumimoji="1" lang="ja-JP" altLang="en-US"/>
              <a:t>（参考１）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459"/>
          </a:xfrm>
          <a:prstGeom prst="rect">
            <a:avLst/>
          </a:prstGeom>
        </p:spPr>
        <p:txBody>
          <a:bodyPr vert="horz" lIns="91084" tIns="45547" rIns="91084" bIns="45547" rtlCol="0"/>
          <a:lstStyle>
            <a:lvl1pPr algn="r">
              <a:defRPr sz="1100"/>
            </a:lvl1pPr>
          </a:lstStyle>
          <a:p>
            <a:fld id="{E76FBDE2-DA0E-4A2D-8092-14791E54DA32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5" y="9374037"/>
            <a:ext cx="2919413" cy="495459"/>
          </a:xfrm>
          <a:prstGeom prst="rect">
            <a:avLst/>
          </a:prstGeom>
        </p:spPr>
        <p:txBody>
          <a:bodyPr vert="horz" lIns="91084" tIns="45547" rIns="91084" bIns="45547" rtlCol="0" anchor="b"/>
          <a:lstStyle>
            <a:lvl1pPr algn="l">
              <a:defRPr sz="1100"/>
            </a:lvl1pPr>
          </a:lstStyle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4037"/>
            <a:ext cx="2919412" cy="495459"/>
          </a:xfrm>
          <a:prstGeom prst="rect">
            <a:avLst/>
          </a:prstGeom>
        </p:spPr>
        <p:txBody>
          <a:bodyPr vert="horz" lIns="91084" tIns="45547" rIns="91084" bIns="45547" rtlCol="0" anchor="b"/>
          <a:lstStyle>
            <a:lvl1pPr algn="r">
              <a:defRPr sz="1100"/>
            </a:lvl1pPr>
          </a:lstStyle>
          <a:p>
            <a:fld id="{7014B484-211D-4E17-918D-3F232A38A4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49114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6" y="44"/>
            <a:ext cx="2919413" cy="493872"/>
          </a:xfrm>
          <a:prstGeom prst="rect">
            <a:avLst/>
          </a:prstGeom>
        </p:spPr>
        <p:txBody>
          <a:bodyPr vert="horz" lIns="91077" tIns="45545" rIns="91077" bIns="45545" rtlCol="0"/>
          <a:lstStyle>
            <a:lvl1pPr algn="l">
              <a:defRPr sz="1100"/>
            </a:lvl1pPr>
          </a:lstStyle>
          <a:p>
            <a:r>
              <a:rPr kumimoji="1" lang="ja-JP" altLang="en-US"/>
              <a:t>（参考１）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44"/>
            <a:ext cx="2919412" cy="493872"/>
          </a:xfrm>
          <a:prstGeom prst="rect">
            <a:avLst/>
          </a:prstGeom>
        </p:spPr>
        <p:txBody>
          <a:bodyPr vert="horz" lIns="91077" tIns="45545" rIns="91077" bIns="45545" rtlCol="0"/>
          <a:lstStyle>
            <a:lvl1pPr algn="r">
              <a:defRPr sz="1100"/>
            </a:lvl1pPr>
          </a:lstStyle>
          <a:p>
            <a:fld id="{762E8829-31D2-4D1E-9738-259C5F91D8E0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42950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7" tIns="45545" rIns="91077" bIns="455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14" y="4687828"/>
            <a:ext cx="5389564" cy="4441667"/>
          </a:xfrm>
          <a:prstGeom prst="rect">
            <a:avLst/>
          </a:prstGeom>
        </p:spPr>
        <p:txBody>
          <a:bodyPr vert="horz" lIns="91077" tIns="45545" rIns="91077" bIns="455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6" y="9374029"/>
            <a:ext cx="2919413" cy="493871"/>
          </a:xfrm>
          <a:prstGeom prst="rect">
            <a:avLst/>
          </a:prstGeom>
        </p:spPr>
        <p:txBody>
          <a:bodyPr vert="horz" lIns="91077" tIns="45545" rIns="91077" bIns="45545" rtlCol="0" anchor="b"/>
          <a:lstStyle>
            <a:lvl1pPr algn="l">
              <a:defRPr sz="1100"/>
            </a:lvl1pPr>
          </a:lstStyle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029"/>
            <a:ext cx="2919412" cy="493871"/>
          </a:xfrm>
          <a:prstGeom prst="rect">
            <a:avLst/>
          </a:prstGeom>
        </p:spPr>
        <p:txBody>
          <a:bodyPr vert="horz" lIns="91077" tIns="45545" rIns="91077" bIns="45545" rtlCol="0" anchor="b"/>
          <a:lstStyle>
            <a:lvl1pPr algn="r">
              <a:defRPr sz="1100"/>
            </a:lvl1pPr>
          </a:lstStyle>
          <a:p>
            <a:fld id="{1B94764B-1B2A-4B32-973F-D6CC61F8DC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4995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6913" y="742950"/>
            <a:ext cx="5341937" cy="3698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94764B-1B2A-4B32-973F-D6CC61F8DC1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ヘッダー プレースホルダー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/>
              <a:t>（参考１）</a:t>
            </a:r>
          </a:p>
        </p:txBody>
      </p:sp>
    </p:spTree>
    <p:extLst>
      <p:ext uri="{BB962C8B-B14F-4D97-AF65-F5344CB8AC3E}">
        <p14:creationId xmlns:p14="http://schemas.microsoft.com/office/powerpoint/2010/main" val="220655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2DB3-B22C-4725-BCBE-50B47BD866FF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39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C2D6-736B-413F-917A-3346C28AA8C0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53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B09B-7D3C-4C31-A2BF-5D593D1CF1A7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97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C80-F102-4345-ACD0-ABE12EA40CAC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08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1153-93D2-409D-A315-25A1C7939BD4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3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2761F-5597-4314-A617-6A81D84D3CED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016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CE9E-5BFA-4655-8623-5796A9EA2BEB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5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DD249-5168-4A52-952A-CE28A6D5EB0B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15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7FAE-C8D1-4267-BD2C-3FAD89CCBE1A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9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1FFB9-7D1F-4874-A7B5-B52AA6FB41A3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26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8B60F-A0C0-461A-B391-7CDEE5146A77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92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C3ED8-9768-442A-9AE1-8B247CED0637}" type="datetime1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TW" altLang="en-US"/>
              <a:t>沖縄県 科学技術振興課 知的産業集積支援班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1195D-F39A-479B-84F6-40F7261316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16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39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705605"/>
              </p:ext>
            </p:extLst>
          </p:nvPr>
        </p:nvGraphicFramePr>
        <p:xfrm>
          <a:off x="4989323" y="1510954"/>
          <a:ext cx="4896000" cy="3837875"/>
        </p:xfrm>
        <a:graphic>
          <a:graphicData uri="http://schemas.openxmlformats.org/drawingml/2006/table">
            <a:tbl>
              <a:tblPr/>
              <a:tblGrid>
                <a:gridCol w="4896000">
                  <a:extLst>
                    <a:ext uri="{9D8B030D-6E8A-4147-A177-3AD203B41FA5}">
                      <a16:colId xmlns:a16="http://schemas.microsoft.com/office/drawing/2014/main" val="1526006742"/>
                    </a:ext>
                  </a:extLst>
                </a:gridCol>
              </a:tblGrid>
              <a:tr h="31829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事業効果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51608"/>
                  </a:ext>
                </a:extLst>
              </a:tr>
              <a:tr h="3519582">
                <a:tc>
                  <a:txBody>
                    <a:bodyPr/>
                    <a:lstStyle/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再エネ電源比率の向上内容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 太陽光発電設備（出力合計）：○○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 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年間目標発電量：○○○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kWh/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 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再生可能エネルギー電源比率（○○島）：○○％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 再生可能エネルギー電源比率（沖縄県）：○○％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 出力抑制から回避可能な効果：○○○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kWh/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事業計画の内容を要約して記載する。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既存のＥＭＳにより、再エネ比率を高める内容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○○○○○○○○○○○○○○○○○○○○○○○○○○○○○○○○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事業計画の内容を要約して記載する。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エネルギーマネジメントシステムの概要を記入ください。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15751"/>
                  </a:ext>
                </a:extLst>
              </a:tr>
            </a:tbl>
          </a:graphicData>
        </a:graphic>
      </p:graphicFrame>
      <p:sp>
        <p:nvSpPr>
          <p:cNvPr id="21" name="タイトル 3"/>
          <p:cNvSpPr txBox="1">
            <a:spLocks/>
          </p:cNvSpPr>
          <p:nvPr/>
        </p:nvSpPr>
        <p:spPr>
          <a:xfrm>
            <a:off x="6792" y="601432"/>
            <a:ext cx="8762631" cy="268376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令和７年度　離島再生可能エネルギー導入促進事業補助金（島しょ型エネルギー社会基盤構築事業）</a:t>
            </a:r>
          </a:p>
        </p:txBody>
      </p:sp>
      <p:graphicFrame>
        <p:nvGraphicFramePr>
          <p:cNvPr id="67" name="表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06350"/>
              </p:ext>
            </p:extLst>
          </p:nvPr>
        </p:nvGraphicFramePr>
        <p:xfrm>
          <a:off x="16317" y="1512630"/>
          <a:ext cx="4896000" cy="3837875"/>
        </p:xfrm>
        <a:graphic>
          <a:graphicData uri="http://schemas.openxmlformats.org/drawingml/2006/table">
            <a:tbl>
              <a:tblPr/>
              <a:tblGrid>
                <a:gridCol w="4896000">
                  <a:extLst>
                    <a:ext uri="{9D8B030D-6E8A-4147-A177-3AD203B41FA5}">
                      <a16:colId xmlns:a16="http://schemas.microsoft.com/office/drawing/2014/main" val="1526006742"/>
                    </a:ext>
                  </a:extLst>
                </a:gridCol>
              </a:tblGrid>
              <a:tr h="31829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事業の目的・概要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51608"/>
                  </a:ext>
                </a:extLst>
              </a:tr>
              <a:tr h="3519582">
                <a:tc>
                  <a:txBody>
                    <a:bodyPr/>
                    <a:lstStyle/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事業目的・概要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○○○○○○○○○○○○○○○○○○○○○○○○○○○○○○○○○○○○サービス契約数（需要家数）：○○件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事業計画の内容を要約して記載する。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対象離島全体で再生可能エネルギーの割合を高め、需要家を含め対象離島全体の経済性についても記入。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事業費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補助事業に要する経費：○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,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○○○万円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補助対象経費：○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,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○○○万円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補助金交付申請額：○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,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○○○万円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応募申請書の「交付申請額」を記載する。</a:t>
                      </a:r>
                      <a:endParaRPr kumimoji="1" lang="en-US" altLang="ja-JP" sz="105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実施体制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○○○○○○○○○○○○○○○○○○○○○○○○○○○○○○○○○○○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事業計画の内容を要約して記載する。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資金計画</a:t>
                      </a:r>
                      <a:r>
                        <a:rPr kumimoji="1" lang="en-US" altLang="ja-JP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○○○○○○○○○○○○○○○○○○○○○○○○○○○○○○○○○○○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事業計画の内容を要約して記載する。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15751"/>
                  </a:ext>
                </a:extLst>
              </a:tr>
            </a:tbl>
          </a:graphicData>
        </a:graphic>
      </p:graphicFrame>
      <p:sp>
        <p:nvSpPr>
          <p:cNvPr id="46" name="タイトル 3"/>
          <p:cNvSpPr txBox="1">
            <a:spLocks/>
          </p:cNvSpPr>
          <p:nvPr/>
        </p:nvSpPr>
        <p:spPr>
          <a:xfrm>
            <a:off x="8473212" y="602045"/>
            <a:ext cx="1428987" cy="268376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＜</a:t>
            </a:r>
            <a:r>
              <a:rPr lang="ja-JP" altLang="en-US" sz="12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事業概要</a:t>
            </a:r>
            <a:r>
              <a:rPr lang="ja-JP" altLang="en-US" sz="1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＞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30604" y="858692"/>
            <a:ext cx="6568224" cy="520916"/>
          </a:xfrm>
          <a:prstGeom prst="roundRect">
            <a:avLst>
              <a:gd name="adj" fmla="val 6277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3600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>
              <a:lnSpc>
                <a:spcPts val="1600"/>
              </a:lnSpc>
            </a:pP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事業名：○○島○○事業（例）</a:t>
            </a:r>
          </a:p>
        </p:txBody>
      </p:sp>
      <p:sp>
        <p:nvSpPr>
          <p:cNvPr id="52" name="角丸四角形 51"/>
          <p:cNvSpPr/>
          <p:nvPr/>
        </p:nvSpPr>
        <p:spPr>
          <a:xfrm>
            <a:off x="6681192" y="859698"/>
            <a:ext cx="3216937" cy="520916"/>
          </a:xfrm>
          <a:prstGeom prst="roundRect">
            <a:avLst>
              <a:gd name="adj" fmla="val 6277"/>
            </a:avLst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72000" tIns="0" rIns="0" bIns="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>
              <a:lnSpc>
                <a:spcPts val="1600"/>
              </a:lnSpc>
            </a:pP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会社名（代表企業）</a:t>
            </a:r>
            <a:endParaRPr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36000">
              <a:lnSpc>
                <a:spcPts val="1600"/>
              </a:lnSpc>
            </a:pP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会社名、会社名、会社名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3A4075D0-6B75-4A20-9F53-CB46FCB3D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801691"/>
              </p:ext>
            </p:extLst>
          </p:nvPr>
        </p:nvGraphicFramePr>
        <p:xfrm>
          <a:off x="39524" y="5696755"/>
          <a:ext cx="9839401" cy="1129087"/>
        </p:xfrm>
        <a:graphic>
          <a:graphicData uri="http://schemas.openxmlformats.org/drawingml/2006/table">
            <a:tbl>
              <a:tblPr firstRow="1" bandRow="1"/>
              <a:tblGrid>
                <a:gridCol w="3366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9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864198399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3494397898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643350761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3921559386"/>
                    </a:ext>
                  </a:extLst>
                </a:gridCol>
                <a:gridCol w="809138">
                  <a:extLst>
                    <a:ext uri="{9D8B030D-6E8A-4147-A177-3AD203B41FA5}">
                      <a16:colId xmlns:a16="http://schemas.microsoft.com/office/drawing/2014/main" val="715218627"/>
                    </a:ext>
                  </a:extLst>
                </a:gridCol>
              </a:tblGrid>
              <a:tr h="17423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実施項目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8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900" b="1" dirty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D6E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35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lang="ja-JP" altLang="en-US" sz="10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8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105143"/>
                  </a:ext>
                </a:extLst>
              </a:tr>
              <a:tr h="1588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605252"/>
                  </a:ext>
                </a:extLst>
              </a:tr>
              <a:tr h="15882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  <a:endParaRPr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1235656" y="5413070"/>
            <a:ext cx="8670344" cy="29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事業計画書の「事業実施スケジュール」を要約して記載する。スケジュール表は、適宜修正してください。</a:t>
            </a:r>
            <a:endParaRPr kumimoji="0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-38658" y="5423931"/>
            <a:ext cx="1632759" cy="21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実施スケジュール</a:t>
            </a:r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956840"/>
              </p:ext>
            </p:extLst>
          </p:nvPr>
        </p:nvGraphicFramePr>
        <p:xfrm>
          <a:off x="4994744" y="7352230"/>
          <a:ext cx="4339894" cy="822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34294">
                  <a:extLst>
                    <a:ext uri="{9D8B030D-6E8A-4147-A177-3AD203B41FA5}">
                      <a16:colId xmlns:a16="http://schemas.microsoft.com/office/drawing/2014/main" val="164490167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423816098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1861525041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3352203087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806371188"/>
                    </a:ext>
                  </a:extLst>
                </a:gridCol>
                <a:gridCol w="561120">
                  <a:extLst>
                    <a:ext uri="{9D8B030D-6E8A-4147-A177-3AD203B41FA5}">
                      <a16:colId xmlns:a16="http://schemas.microsoft.com/office/drawing/2014/main" val="2747102391"/>
                    </a:ext>
                  </a:extLst>
                </a:gridCol>
              </a:tblGrid>
              <a:tr h="1598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成果目標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7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202x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2050</a:t>
                      </a:r>
                      <a:r>
                        <a:rPr kumimoji="1" lang="ja-JP" altLang="en-US" sz="7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894586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再生可能エネルギー電源比率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4035361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エネルギー自給率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528014"/>
                  </a:ext>
                </a:extLst>
              </a:tr>
              <a:tr h="17048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水素・アンモニア電源比率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975486"/>
                  </a:ext>
                </a:extLst>
              </a:tr>
            </a:tbl>
          </a:graphicData>
        </a:graphic>
      </p:graphicFrame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4862873" y="7003270"/>
            <a:ext cx="1632759" cy="21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事業効果</a:t>
            </a:r>
            <a:r>
              <a:rPr kumimoji="0" lang="en-US" altLang="ja-JP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CBD4FF7D-541C-4615-BAE7-A967ECA208A4}"/>
              </a:ext>
            </a:extLst>
          </p:cNvPr>
          <p:cNvSpPr/>
          <p:nvPr/>
        </p:nvSpPr>
        <p:spPr bwMode="auto">
          <a:xfrm>
            <a:off x="5623560" y="6968823"/>
            <a:ext cx="7264628" cy="29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 anchor="ctr"/>
          <a:lstStyle/>
          <a:p>
            <a:r>
              <a:rPr kumimoji="0" lang="en-US" altLang="ja-JP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0"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事業計画書の「事業効果」を記載する。</a:t>
            </a:r>
            <a:endParaRPr kumimoji="0"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39522" y="421598"/>
            <a:ext cx="984167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-38658" y="81052"/>
            <a:ext cx="9918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>
                    <a:lumMod val="75000"/>
                  </a:schemeClr>
                </a:solidFill>
              </a:rPr>
              <a:t>余白（パンチ穴のとじしろ）</a:t>
            </a: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880628"/>
              </p:ext>
            </p:extLst>
          </p:nvPr>
        </p:nvGraphicFramePr>
        <p:xfrm>
          <a:off x="2911132" y="4324116"/>
          <a:ext cx="4253559" cy="1154040"/>
        </p:xfrm>
        <a:graphic>
          <a:graphicData uri="http://schemas.openxmlformats.org/drawingml/2006/table">
            <a:tbl>
              <a:tblPr/>
              <a:tblGrid>
                <a:gridCol w="4253559">
                  <a:extLst>
                    <a:ext uri="{9D8B030D-6E8A-4147-A177-3AD203B41FA5}">
                      <a16:colId xmlns:a16="http://schemas.microsoft.com/office/drawing/2014/main" val="1526006742"/>
                    </a:ext>
                  </a:extLst>
                </a:gridCol>
              </a:tblGrid>
              <a:tr h="15818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注意点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51608"/>
                  </a:ext>
                </a:extLst>
              </a:tr>
              <a:tr h="98345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事業計画書の内容を記載（１枚以内に収めること）</a:t>
                      </a:r>
                      <a:endParaRPr kumimoji="1" lang="en-US" altLang="ja-JP" sz="100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文字の大きさは</a:t>
                      </a:r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10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ポイント以上</a:t>
                      </a:r>
                      <a:endParaRPr kumimoji="1" lang="en-US" altLang="ja-JP" sz="100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図表やイラストを挿入し、技術・専門的内容をわかりやすく伝えるための配慮をお願いします。</a:t>
                      </a:r>
                      <a:endParaRPr kumimoji="1" lang="en-US" altLang="ja-JP" sz="100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様式中の注意点、例示・注釈文（朱書き文字）は、提出時に削除してください。</a:t>
                      </a:r>
                      <a:endParaRPr kumimoji="1" lang="en-US" altLang="ja-JP" sz="1000" b="0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715751"/>
                  </a:ext>
                </a:extLst>
              </a:tr>
            </a:tbl>
          </a:graphicData>
        </a:graphic>
      </p:graphicFrame>
      <p:sp>
        <p:nvSpPr>
          <p:cNvPr id="18" name="タイトル 3"/>
          <p:cNvSpPr txBox="1">
            <a:spLocks/>
          </p:cNvSpPr>
          <p:nvPr/>
        </p:nvSpPr>
        <p:spPr>
          <a:xfrm>
            <a:off x="8485109" y="396782"/>
            <a:ext cx="1428987" cy="268376"/>
          </a:xfrm>
          <a:prstGeom prst="rect">
            <a:avLst/>
          </a:prstGeom>
          <a:noFill/>
          <a:ln w="9525" cap="flat" cmpd="sng" algn="ctr">
            <a:noFill/>
            <a:prstDash val="soli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36000" rIns="91440" bIns="36000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05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様式３</a:t>
            </a:r>
          </a:p>
        </p:txBody>
      </p:sp>
    </p:spTree>
    <p:extLst>
      <p:ext uri="{BB962C8B-B14F-4D97-AF65-F5344CB8AC3E}">
        <p14:creationId xmlns:p14="http://schemas.microsoft.com/office/powerpoint/2010/main" val="153581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 w="6350">
          <a:noFill/>
        </a:ln>
      </a:spPr>
      <a:bodyPr vert="horz" lIns="0" tIns="0" rIns="0" bIns="0" rtlCol="0" anchor="ctr"/>
      <a:lstStyle>
        <a:defPPr algn="ctr" defTabSz="457200">
          <a:defRPr sz="1600" b="1" dirty="0">
            <a:solidFill>
              <a:schemeClr val="bg1"/>
            </a:solidFill>
            <a:latin typeface="BIZ UDゴシック" panose="020B0400000000000000" pitchFamily="49" charset="-128"/>
            <a:ea typeface="BIZ UDゴシック" panose="020B0400000000000000" pitchFamily="49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31850</TotalTime>
  <Words>616</Words>
  <Application>Microsoft Office PowerPoint</Application>
  <PresentationFormat>A4 210 x 297 mm</PresentationFormat>
  <Paragraphs>72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Meiryo UI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大学発SDGs社会課題解決型研究パイロット事業委託業務</dc:title>
  <dc:creator>togo miyagi（沖縄県）</dc:creator>
  <cp:lastModifiedBy>0006608</cp:lastModifiedBy>
  <cp:revision>843</cp:revision>
  <cp:lastPrinted>2024-04-10T08:22:01Z</cp:lastPrinted>
  <dcterms:created xsi:type="dcterms:W3CDTF">2014-05-20T06:27:08Z</dcterms:created>
  <dcterms:modified xsi:type="dcterms:W3CDTF">2025-03-12T01:47:45Z</dcterms:modified>
</cp:coreProperties>
</file>